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sldIdLst>
    <p:sldId id="262" r:id="rId2"/>
    <p:sldId id="256" r:id="rId3"/>
    <p:sldId id="257" r:id="rId4"/>
    <p:sldId id="258" r:id="rId5"/>
    <p:sldId id="259" r:id="rId6"/>
    <p:sldId id="260" r:id="rId7"/>
    <p:sldId id="263" r:id="rId8"/>
    <p:sldId id="264" r:id="rId9"/>
    <p:sldId id="265"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09/08/1441</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09/08/1441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09/08/1441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09/08/1441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09/08/1441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09/08/1441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09/08/1441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09/08/1441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09/08/1441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09/08/1441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09/08/1441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09/08/1441</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503040"/>
          </a:xfrm>
        </p:spPr>
        <p:style>
          <a:lnRef idx="1">
            <a:schemeClr val="accent4"/>
          </a:lnRef>
          <a:fillRef idx="2">
            <a:schemeClr val="accent4"/>
          </a:fillRef>
          <a:effectRef idx="1">
            <a:schemeClr val="accent4"/>
          </a:effectRef>
          <a:fontRef idx="minor">
            <a:schemeClr val="dk1"/>
          </a:fontRef>
        </p:style>
        <p:txBody>
          <a:bodyPr>
            <a:normAutofit fontScale="90000"/>
          </a:bodyPr>
          <a:lstStyle/>
          <a:p>
            <a:pPr algn="ctr"/>
            <a:r>
              <a:rPr lang="ar-EG" dirty="0" smtClean="0">
                <a:solidFill>
                  <a:srgbClr val="FF0000"/>
                </a:solidFill>
                <a:cs typeface="PT Bold Heading" pitchFamily="2" charset="-78"/>
              </a:rPr>
              <a:t>مقرر العلاقات العامة</a:t>
            </a:r>
            <a:br>
              <a:rPr lang="ar-EG" dirty="0" smtClean="0">
                <a:solidFill>
                  <a:srgbClr val="FF0000"/>
                </a:solidFill>
                <a:cs typeface="PT Bold Heading" pitchFamily="2" charset="-78"/>
              </a:rPr>
            </a:br>
            <a:r>
              <a:rPr lang="ar-EG" dirty="0" smtClean="0">
                <a:solidFill>
                  <a:srgbClr val="FF0000"/>
                </a:solidFill>
                <a:cs typeface="PT Bold Heading" pitchFamily="2" charset="-78"/>
              </a:rPr>
              <a:t>المحاضرة الثالثة</a:t>
            </a:r>
            <a:endParaRPr lang="en-US" dirty="0">
              <a:solidFill>
                <a:srgbClr val="FF0000"/>
              </a:solidFill>
              <a:cs typeface="PT Bold Heading" pitchFamily="2" charset="-78"/>
            </a:endParaRPr>
          </a:p>
        </p:txBody>
      </p:sp>
      <p:sp>
        <p:nvSpPr>
          <p:cNvPr id="3" name="Content Placeholder 2"/>
          <p:cNvSpPr>
            <a:spLocks noGrp="1"/>
          </p:cNvSpPr>
          <p:nvPr>
            <p:ph sz="half" idx="1"/>
          </p:nvPr>
        </p:nvSpPr>
        <p:spPr>
          <a:xfrm>
            <a:off x="2555776" y="2276872"/>
            <a:ext cx="4038600" cy="4434840"/>
          </a:xfrm>
        </p:spPr>
        <p:style>
          <a:lnRef idx="1">
            <a:schemeClr val="accent4"/>
          </a:lnRef>
          <a:fillRef idx="2">
            <a:schemeClr val="accent4"/>
          </a:fillRef>
          <a:effectRef idx="1">
            <a:schemeClr val="accent4"/>
          </a:effectRef>
          <a:fontRef idx="minor">
            <a:schemeClr val="dk1"/>
          </a:fontRef>
        </p:style>
        <p:txBody>
          <a:bodyPr>
            <a:normAutofit/>
          </a:bodyPr>
          <a:lstStyle/>
          <a:p>
            <a:pPr marL="0" lvl="0" indent="0" algn="ctr">
              <a:buClr>
                <a:srgbClr val="0BD0D9"/>
              </a:buClr>
              <a:buSzPct val="95000"/>
              <a:buNone/>
            </a:pPr>
            <a:r>
              <a:rPr lang="ar-EG" sz="3700" dirty="0" smtClean="0">
                <a:solidFill>
                  <a:prstClr val="black"/>
                </a:solidFill>
                <a:latin typeface="Constantia"/>
                <a:cs typeface="PT Bold Heading" pitchFamily="2" charset="-78"/>
              </a:rPr>
              <a:t>إعداد:</a:t>
            </a:r>
            <a:endParaRPr lang="ar-EG" sz="3700" dirty="0">
              <a:solidFill>
                <a:prstClr val="black"/>
              </a:solidFill>
              <a:latin typeface="Constantia"/>
              <a:cs typeface="PT Bold Heading" pitchFamily="2" charset="-78"/>
            </a:endParaRPr>
          </a:p>
          <a:p>
            <a:pPr marL="0" lvl="0" indent="0" algn="ctr" rtl="1">
              <a:buClr>
                <a:srgbClr val="0BD0D9"/>
              </a:buClr>
              <a:buSzPct val="95000"/>
              <a:buNone/>
            </a:pPr>
            <a:r>
              <a:rPr lang="ar-EG" sz="3700" dirty="0">
                <a:solidFill>
                  <a:prstClr val="black"/>
                </a:solidFill>
                <a:latin typeface="Constantia"/>
                <a:cs typeface="PT Bold Heading" pitchFamily="2" charset="-78"/>
              </a:rPr>
              <a:t>د. غادة ممدوح </a:t>
            </a:r>
            <a:endParaRPr lang="ar-EG" sz="3700" dirty="0" smtClean="0">
              <a:solidFill>
                <a:prstClr val="black"/>
              </a:solidFill>
              <a:latin typeface="Constantia"/>
              <a:cs typeface="PT Bold Heading" pitchFamily="2" charset="-78"/>
            </a:endParaRPr>
          </a:p>
          <a:p>
            <a:pPr marL="0" lvl="0" indent="0" algn="ctr" rtl="1">
              <a:buClr>
                <a:srgbClr val="0BD0D9"/>
              </a:buClr>
              <a:buSzPct val="95000"/>
              <a:buNone/>
            </a:pPr>
            <a:r>
              <a:rPr lang="ar-EG" sz="3700" dirty="0" smtClean="0">
                <a:solidFill>
                  <a:prstClr val="black"/>
                </a:solidFill>
                <a:latin typeface="Constantia"/>
                <a:cs typeface="PT Bold Heading" pitchFamily="2" charset="-78"/>
              </a:rPr>
              <a:t>مدرس </a:t>
            </a:r>
            <a:r>
              <a:rPr lang="ar-EG" sz="3700" dirty="0">
                <a:solidFill>
                  <a:prstClr val="black"/>
                </a:solidFill>
                <a:latin typeface="Constantia"/>
                <a:cs typeface="PT Bold Heading" pitchFamily="2" charset="-78"/>
              </a:rPr>
              <a:t>الإذاعة والتلفزيون </a:t>
            </a:r>
            <a:endParaRPr lang="en-US" sz="3700" dirty="0">
              <a:solidFill>
                <a:prstClr val="black"/>
              </a:solidFill>
              <a:latin typeface="Constantia"/>
              <a:cs typeface="PT Bold Heading" pitchFamily="2" charset="-78"/>
            </a:endParaRPr>
          </a:p>
          <a:p>
            <a:pPr marL="0" lvl="0" indent="0" algn="ctr" rtl="1">
              <a:buClr>
                <a:srgbClr val="0BD0D9"/>
              </a:buClr>
              <a:buSzPct val="95000"/>
              <a:buNone/>
            </a:pPr>
            <a:r>
              <a:rPr lang="ar-EG" sz="3700" dirty="0">
                <a:solidFill>
                  <a:prstClr val="black"/>
                </a:solidFill>
                <a:latin typeface="Constantia"/>
                <a:cs typeface="PT Bold Heading" pitchFamily="2" charset="-78"/>
              </a:rPr>
              <a:t>بقسم </a:t>
            </a:r>
            <a:r>
              <a:rPr lang="ar-EG" sz="3700" dirty="0" smtClean="0">
                <a:solidFill>
                  <a:prstClr val="black"/>
                </a:solidFill>
                <a:latin typeface="Constantia"/>
                <a:cs typeface="PT Bold Heading" pitchFamily="2" charset="-78"/>
              </a:rPr>
              <a:t>الإعلام/كلية </a:t>
            </a:r>
            <a:r>
              <a:rPr lang="ar-EG" sz="3700" dirty="0">
                <a:solidFill>
                  <a:prstClr val="black"/>
                </a:solidFill>
                <a:latin typeface="Constantia"/>
                <a:cs typeface="PT Bold Heading" pitchFamily="2" charset="-78"/>
              </a:rPr>
              <a:t>الآداب/جامعة بنها</a:t>
            </a:r>
            <a:endParaRPr lang="en-US" sz="2600" dirty="0">
              <a:solidFill>
                <a:prstClr val="black"/>
              </a:solidFill>
              <a:latin typeface="Constantia"/>
            </a:endParaRPr>
          </a:p>
          <a:p>
            <a:pPr marL="0" indent="0" algn="r" rtl="1">
              <a:buNone/>
            </a:pPr>
            <a:endParaRPr lang="en-US" dirty="0"/>
          </a:p>
        </p:txBody>
      </p:sp>
    </p:spTree>
    <p:extLst>
      <p:ext uri="{BB962C8B-B14F-4D97-AF65-F5344CB8AC3E}">
        <p14:creationId xmlns:p14="http://schemas.microsoft.com/office/powerpoint/2010/main" val="858890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anim calcmode="lin" valueType="num">
                                      <p:cBhvr>
                                        <p:cTn id="15" dur="1000" fill="hold"/>
                                        <p:tgtEl>
                                          <p:spTgt spid="3">
                                            <p:bg/>
                                          </p:spTgt>
                                        </p:tgtEl>
                                        <p:attrNameLst>
                                          <p:attrName>ppt_x</p:attrName>
                                        </p:attrNameLst>
                                      </p:cBhvr>
                                      <p:tavLst>
                                        <p:tav tm="0">
                                          <p:val>
                                            <p:strVal val="#ppt_x"/>
                                          </p:val>
                                        </p:tav>
                                        <p:tav tm="100000">
                                          <p:val>
                                            <p:strVal val="#ppt_x"/>
                                          </p:val>
                                        </p:tav>
                                      </p:tavLst>
                                    </p:anim>
                                    <p:anim calcmode="lin" valueType="num">
                                      <p:cBhvr>
                                        <p:cTn id="16"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fade">
                                      <p:cBhvr>
                                        <p:cTn id="42" dur="1000"/>
                                        <p:tgtEl>
                                          <p:spTgt spid="3">
                                            <p:txEl>
                                              <p:pRg st="3" end="3"/>
                                            </p:txEl>
                                          </p:spTgt>
                                        </p:tgtEl>
                                      </p:cBhvr>
                                    </p:animEffect>
                                    <p:anim calcmode="lin" valueType="num">
                                      <p:cBhvr>
                                        <p:cTn id="4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251520" y="585067"/>
            <a:ext cx="8640960" cy="6264696"/>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ctr" rtl="1">
              <a:buNone/>
            </a:pPr>
            <a:r>
              <a:rPr lang="ar-EG" sz="4300" b="1" dirty="0" smtClean="0">
                <a:solidFill>
                  <a:srgbClr val="FF0000"/>
                </a:solidFill>
                <a:ea typeface="Calibri"/>
                <a:cs typeface="PT Bold Heading" pitchFamily="2" charset="-78"/>
              </a:rPr>
              <a:t>1</a:t>
            </a:r>
            <a:endParaRPr lang="en-US" sz="1700" b="1" dirty="0" smtClean="0">
              <a:solidFill>
                <a:srgbClr val="FF0000"/>
              </a:solidFill>
              <a:ea typeface="Calibri"/>
              <a:cs typeface="PT Bold Heading" pitchFamily="2" charset="-78"/>
            </a:endParaRPr>
          </a:p>
          <a:p>
            <a:pPr marL="0" marR="0" algn="ctr" rtl="1">
              <a:spcBef>
                <a:spcPts val="0"/>
              </a:spcBef>
              <a:spcAft>
                <a:spcPts val="0"/>
              </a:spcAft>
            </a:pPr>
            <a:r>
              <a:rPr lang="ar-EG" sz="4000" b="1" dirty="0">
                <a:solidFill>
                  <a:srgbClr val="FF0000"/>
                </a:solidFill>
                <a:latin typeface="Times New Roman"/>
                <a:ea typeface="Calibri"/>
                <a:cs typeface="PT Bold Heading"/>
              </a:rPr>
              <a:t>أهداف العلاقات العامة</a:t>
            </a:r>
            <a:endParaRPr lang="en-US" sz="1200" dirty="0">
              <a:solidFill>
                <a:srgbClr val="FF0000"/>
              </a:solidFill>
              <a:latin typeface="Calibri"/>
              <a:ea typeface="Calibri"/>
              <a:cs typeface="Arial"/>
            </a:endParaRPr>
          </a:p>
          <a:p>
            <a:pPr marL="0" marR="0" indent="0" algn="justLow" rtl="1">
              <a:spcBef>
                <a:spcPts val="0"/>
              </a:spcBef>
              <a:spcAft>
                <a:spcPts val="0"/>
              </a:spcAft>
              <a:buNone/>
            </a:pPr>
            <a:endParaRPr lang="en-US" sz="1800" dirty="0">
              <a:latin typeface="Calibri"/>
              <a:ea typeface="Calibri"/>
              <a:cs typeface="Arial"/>
            </a:endParaRPr>
          </a:p>
          <a:p>
            <a:pPr marL="0" indent="0" algn="justLow" rtl="1">
              <a:buNone/>
            </a:pPr>
            <a:r>
              <a:rPr lang="ar-SA" sz="3200" b="1" dirty="0" smtClean="0">
                <a:ea typeface="Calibri"/>
                <a:cs typeface="Times New Roman"/>
              </a:rPr>
              <a:t>تمارس </a:t>
            </a:r>
            <a:r>
              <a:rPr lang="ar-SA" sz="3200" b="1" dirty="0">
                <a:ea typeface="Calibri"/>
                <a:cs typeface="Times New Roman"/>
              </a:rPr>
              <a:t>كل المؤسسات أعمال العلاقات </a:t>
            </a:r>
            <a:r>
              <a:rPr lang="ar-SA" sz="3200" b="1" dirty="0" smtClean="0">
                <a:ea typeface="Calibri"/>
                <a:cs typeface="Times New Roman"/>
              </a:rPr>
              <a:t>العامة. </a:t>
            </a:r>
            <a:endParaRPr lang="ar-EG" sz="3200" b="1" dirty="0" smtClean="0">
              <a:ea typeface="Calibri"/>
              <a:cs typeface="Times New Roman"/>
            </a:endParaRPr>
          </a:p>
          <a:p>
            <a:pPr marL="0" indent="0" algn="justLow" rtl="1">
              <a:buNone/>
            </a:pPr>
            <a:r>
              <a:rPr lang="ar-SA" sz="3200" b="1" dirty="0" smtClean="0">
                <a:ea typeface="Calibri"/>
                <a:cs typeface="Times New Roman"/>
              </a:rPr>
              <a:t>وتعمل </a:t>
            </a:r>
            <a:r>
              <a:rPr lang="ar-SA" sz="3200" b="1" dirty="0">
                <a:ea typeface="Calibri"/>
                <a:cs typeface="Times New Roman"/>
              </a:rPr>
              <a:t>العلاقات العامة على تحقيق عدد من </a:t>
            </a:r>
            <a:r>
              <a:rPr lang="ar-SA" sz="3200" b="1" dirty="0" smtClean="0">
                <a:ea typeface="Calibri"/>
                <a:cs typeface="Times New Roman"/>
              </a:rPr>
              <a:t>الأهداف</a:t>
            </a:r>
            <a:r>
              <a:rPr lang="ar-EG" sz="3200" b="1" dirty="0" smtClean="0">
                <a:ea typeface="Calibri"/>
                <a:cs typeface="Times New Roman"/>
              </a:rPr>
              <a:t>.</a:t>
            </a:r>
          </a:p>
          <a:p>
            <a:pPr marL="0" indent="0" algn="justLow" rtl="1">
              <a:buNone/>
            </a:pPr>
            <a:r>
              <a:rPr lang="ar-SA" sz="3200" b="1" dirty="0" smtClean="0">
                <a:ea typeface="Calibri"/>
                <a:cs typeface="Times New Roman"/>
              </a:rPr>
              <a:t>فكل </a:t>
            </a:r>
            <a:r>
              <a:rPr lang="ar-SA" sz="3200" b="1" dirty="0">
                <a:ea typeface="Calibri"/>
                <a:cs typeface="Times New Roman"/>
              </a:rPr>
              <a:t>حملة من حملات الإعلام ينبغي أن تركز على سلسلة متكاملة من الأهداف والأغراض التي تعد سلفا، فيتحقق هدف وراء هدف في سلسلة </a:t>
            </a:r>
            <a:r>
              <a:rPr lang="ar-SA" sz="3200" b="1" dirty="0" smtClean="0">
                <a:ea typeface="Calibri"/>
                <a:cs typeface="Times New Roman"/>
              </a:rPr>
              <a:t>مرتبة</a:t>
            </a:r>
            <a:r>
              <a:rPr lang="ar-EG" sz="3200" b="1" dirty="0" smtClean="0">
                <a:ea typeface="Calibri"/>
                <a:cs typeface="Times New Roman"/>
              </a:rPr>
              <a:t>.</a:t>
            </a:r>
          </a:p>
          <a:p>
            <a:pPr marL="0" indent="0" algn="justLow" rtl="1">
              <a:buNone/>
            </a:pPr>
            <a:r>
              <a:rPr lang="ar-SA" sz="3200" b="1" dirty="0" smtClean="0">
                <a:ea typeface="Calibri"/>
                <a:cs typeface="Times New Roman"/>
              </a:rPr>
              <a:t>والنتيجة </a:t>
            </a:r>
            <a:r>
              <a:rPr lang="ar-SA" sz="3200" b="1" dirty="0">
                <a:ea typeface="Calibri"/>
                <a:cs typeface="Times New Roman"/>
              </a:rPr>
              <a:t>العامة في تحقيق الأهداف جميعا، وذلك للوصول الى الهدف الأسمى الشامل المراد  وهو خلق الثقة المتبادلة بين المؤسسة </a:t>
            </a:r>
            <a:r>
              <a:rPr lang="ar-SA" sz="3200" b="1" dirty="0" smtClean="0">
                <a:ea typeface="Calibri"/>
                <a:cs typeface="Times New Roman"/>
              </a:rPr>
              <a:t>وجمهورها</a:t>
            </a:r>
            <a:r>
              <a:rPr lang="ar-EG" sz="3200" b="1" dirty="0" smtClean="0">
                <a:ea typeface="Calibri"/>
                <a:cs typeface="Times New Roman"/>
              </a:rPr>
              <a:t>.</a:t>
            </a:r>
            <a:r>
              <a:rPr lang="ar-SA" sz="3200" b="1" dirty="0" smtClean="0">
                <a:ea typeface="Calibri"/>
                <a:cs typeface="Times New Roman"/>
              </a:rPr>
              <a:t> </a:t>
            </a:r>
            <a:endParaRPr lang="en-US" sz="2800" dirty="0"/>
          </a:p>
        </p:txBody>
      </p:sp>
    </p:spTree>
    <p:extLst>
      <p:ext uri="{BB962C8B-B14F-4D97-AF65-F5344CB8AC3E}">
        <p14:creationId xmlns:p14="http://schemas.microsoft.com/office/powerpoint/2010/main" val="4023387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fade">
                                      <p:cBhvr>
                                        <p:cTn id="42" dur="1000"/>
                                        <p:tgtEl>
                                          <p:spTgt spid="4">
                                            <p:txEl>
                                              <p:pRg st="5" end="5"/>
                                            </p:txEl>
                                          </p:spTgt>
                                        </p:tgtEl>
                                      </p:cBhvr>
                                    </p:animEffect>
                                    <p:anim calcmode="lin" valueType="num">
                                      <p:cBhvr>
                                        <p:cTn id="4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Effect transition="in" filter="fade">
                                      <p:cBhvr>
                                        <p:cTn id="49" dur="1000"/>
                                        <p:tgtEl>
                                          <p:spTgt spid="4">
                                            <p:txEl>
                                              <p:pRg st="6" end="6"/>
                                            </p:txEl>
                                          </p:spTgt>
                                        </p:tgtEl>
                                      </p:cBhvr>
                                    </p:animEffect>
                                    <p:anim calcmode="lin" valueType="num">
                                      <p:cBhvr>
                                        <p:cTn id="50"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3"/>
          <p:cNvSpPr>
            <a:spLocks noGrp="1"/>
          </p:cNvSpPr>
          <p:nvPr>
            <p:ph sz="half" idx="1"/>
          </p:nvPr>
        </p:nvSpPr>
        <p:spPr>
          <a:xfrm>
            <a:off x="251520" y="260648"/>
            <a:ext cx="8640960" cy="6336704"/>
          </a:xfrm>
        </p:spPr>
        <p:style>
          <a:lnRef idx="1">
            <a:schemeClr val="accent4"/>
          </a:lnRef>
          <a:fillRef idx="2">
            <a:schemeClr val="accent4"/>
          </a:fillRef>
          <a:effectRef idx="1">
            <a:schemeClr val="accent4"/>
          </a:effectRef>
          <a:fontRef idx="minor">
            <a:schemeClr val="dk1"/>
          </a:fontRef>
        </p:style>
        <p:txBody>
          <a:bodyPr>
            <a:normAutofit fontScale="85000" lnSpcReduction="10000"/>
          </a:bodyPr>
          <a:lstStyle/>
          <a:p>
            <a:pPr marL="0" indent="0" algn="ctr" rtl="1">
              <a:buNone/>
            </a:pPr>
            <a:r>
              <a:rPr lang="ar-EG" sz="4300" b="1" dirty="0">
                <a:solidFill>
                  <a:srgbClr val="FF0000"/>
                </a:solidFill>
                <a:ea typeface="Calibri"/>
                <a:cs typeface="PT Bold Heading" pitchFamily="2" charset="-78"/>
              </a:rPr>
              <a:t>2</a:t>
            </a:r>
            <a:endParaRPr lang="ar-EG" sz="4300" b="1" dirty="0" smtClean="0">
              <a:solidFill>
                <a:srgbClr val="FF0000"/>
              </a:solidFill>
              <a:ea typeface="Calibri"/>
              <a:cs typeface="PT Bold Heading" pitchFamily="2" charset="-78"/>
            </a:endParaRPr>
          </a:p>
          <a:p>
            <a:pPr marL="0" indent="0" algn="ctr" rtl="1">
              <a:buNone/>
            </a:pPr>
            <a:r>
              <a:rPr lang="ar-EG" sz="3600" b="1" dirty="0" smtClean="0">
                <a:solidFill>
                  <a:srgbClr val="FF0000"/>
                </a:solidFill>
                <a:ea typeface="Calibri"/>
                <a:cs typeface="PT Bold Heading" pitchFamily="2" charset="-78"/>
              </a:rPr>
              <a:t>هل تختلف </a:t>
            </a:r>
            <a:r>
              <a:rPr lang="ar-EG" sz="3600" b="1" dirty="0">
                <a:solidFill>
                  <a:srgbClr val="FF0000"/>
                </a:solidFill>
                <a:ea typeface="Calibri"/>
                <a:cs typeface="PT Bold Heading" pitchFamily="2" charset="-78"/>
              </a:rPr>
              <a:t>أهداف العلاقات العامة من مؤسسة إلى أخرى </a:t>
            </a:r>
            <a:r>
              <a:rPr lang="ar-EG" sz="3600" b="1" dirty="0" smtClean="0">
                <a:solidFill>
                  <a:srgbClr val="FF0000"/>
                </a:solidFill>
                <a:ea typeface="Calibri"/>
                <a:cs typeface="PT Bold Heading" pitchFamily="2" charset="-78"/>
              </a:rPr>
              <a:t>؟!!!!!</a:t>
            </a:r>
          </a:p>
          <a:p>
            <a:pPr marL="0" indent="0" algn="justLow" rtl="1">
              <a:buNone/>
            </a:pPr>
            <a:r>
              <a:rPr lang="ar-EG" sz="3600" b="1" dirty="0" smtClean="0">
                <a:solidFill>
                  <a:srgbClr val="000000"/>
                </a:solidFill>
                <a:ea typeface="Calibri"/>
                <a:cs typeface="Times New Roman"/>
              </a:rPr>
              <a:t> </a:t>
            </a:r>
            <a:r>
              <a:rPr lang="ar-EG" sz="3600" b="1" dirty="0" smtClean="0">
                <a:solidFill>
                  <a:srgbClr val="FF0000"/>
                </a:solidFill>
                <a:ea typeface="Calibri"/>
                <a:cs typeface="Times New Roman"/>
              </a:rPr>
              <a:t>نعم</a:t>
            </a:r>
            <a:r>
              <a:rPr lang="ar-EG" sz="3600" b="1" dirty="0" smtClean="0">
                <a:solidFill>
                  <a:srgbClr val="000000"/>
                </a:solidFill>
                <a:ea typeface="Calibri"/>
                <a:cs typeface="Times New Roman"/>
              </a:rPr>
              <a:t> تختلف </a:t>
            </a:r>
            <a:r>
              <a:rPr lang="ar-EG" sz="3600" b="1" dirty="0">
                <a:solidFill>
                  <a:srgbClr val="000000"/>
                </a:solidFill>
                <a:ea typeface="Calibri"/>
                <a:cs typeface="Times New Roman"/>
              </a:rPr>
              <a:t>أهداف العلاقات العامة من مؤسسة إلى </a:t>
            </a:r>
            <a:r>
              <a:rPr lang="ar-EG" sz="3600" b="1" dirty="0" smtClean="0">
                <a:solidFill>
                  <a:srgbClr val="000000"/>
                </a:solidFill>
                <a:ea typeface="Calibri"/>
                <a:cs typeface="Times New Roman"/>
              </a:rPr>
              <a:t>أخرى تبعا </a:t>
            </a:r>
            <a:r>
              <a:rPr lang="ar-EG" sz="3600" b="1" dirty="0">
                <a:solidFill>
                  <a:srgbClr val="000000"/>
                </a:solidFill>
                <a:ea typeface="Calibri"/>
                <a:cs typeface="Times New Roman"/>
              </a:rPr>
              <a:t>لتنوع الوظائف والأنشطة التي تمارسها، فأهداف ومهام العلاقات العامة في المؤسسات الخدمية تختلف عن اهداف ومهام المؤسسات الأخرى. </a:t>
            </a:r>
            <a:endParaRPr lang="ar-EG" sz="3600" b="1" dirty="0" smtClean="0">
              <a:solidFill>
                <a:srgbClr val="000000"/>
              </a:solidFill>
              <a:ea typeface="Calibri"/>
              <a:cs typeface="Times New Roman"/>
            </a:endParaRPr>
          </a:p>
          <a:p>
            <a:pPr marL="0" indent="0" algn="justLow" rtl="1">
              <a:buNone/>
            </a:pPr>
            <a:r>
              <a:rPr lang="ar-EG" sz="3600" b="1" dirty="0" smtClean="0">
                <a:solidFill>
                  <a:srgbClr val="000000"/>
                </a:solidFill>
                <a:ea typeface="Calibri"/>
                <a:cs typeface="Times New Roman"/>
              </a:rPr>
              <a:t>إن </a:t>
            </a:r>
            <a:r>
              <a:rPr lang="ar-EG" sz="3600" b="1" dirty="0">
                <a:solidFill>
                  <a:srgbClr val="000000"/>
                </a:solidFill>
                <a:ea typeface="Calibri"/>
                <a:cs typeface="Times New Roman"/>
              </a:rPr>
              <a:t>الأهداف الاساسية التي تنطلق عن طريق إدارات العلاقات العامة هي:</a:t>
            </a:r>
          </a:p>
          <a:p>
            <a:pPr marL="365760" lvl="1" indent="0" algn="justLow" rtl="1">
              <a:buNone/>
            </a:pPr>
            <a:r>
              <a:rPr lang="ar-EG" sz="3400" b="1" dirty="0">
                <a:solidFill>
                  <a:srgbClr val="000000"/>
                </a:solidFill>
                <a:ea typeface="Calibri"/>
                <a:cs typeface="Times New Roman"/>
              </a:rPr>
              <a:t>1.	بناء سمعة طيبة للمؤسسة في محيطها الداخلي والخارجي . .</a:t>
            </a:r>
          </a:p>
          <a:p>
            <a:pPr marL="365760" lvl="1" indent="0" algn="justLow" rtl="1">
              <a:buNone/>
            </a:pPr>
            <a:r>
              <a:rPr lang="ar-EG" sz="3400" b="1" dirty="0">
                <a:solidFill>
                  <a:srgbClr val="000000"/>
                </a:solidFill>
                <a:ea typeface="Calibri"/>
                <a:cs typeface="Times New Roman"/>
              </a:rPr>
              <a:t>2.	المحافظة على حالة من الثقة بين المؤسسة والجمهور. .</a:t>
            </a:r>
          </a:p>
          <a:p>
            <a:pPr marL="365760" lvl="1" indent="0" algn="justLow" rtl="1">
              <a:buNone/>
            </a:pPr>
            <a:r>
              <a:rPr lang="ar-EG" sz="3400" b="1" dirty="0">
                <a:solidFill>
                  <a:srgbClr val="000000"/>
                </a:solidFill>
                <a:ea typeface="Calibri"/>
                <a:cs typeface="Times New Roman"/>
              </a:rPr>
              <a:t>3.	تكوين صورة ايجابية عن المؤسسة لدى الجمهور. .</a:t>
            </a:r>
          </a:p>
          <a:p>
            <a:pPr marL="365760" lvl="1" indent="0" algn="justLow" rtl="1">
              <a:buNone/>
            </a:pPr>
            <a:r>
              <a:rPr lang="ar-EG" sz="3400" b="1" dirty="0">
                <a:solidFill>
                  <a:srgbClr val="000000"/>
                </a:solidFill>
                <a:ea typeface="Calibri"/>
                <a:cs typeface="Times New Roman"/>
              </a:rPr>
              <a:t>4.	تشكيل حالة من المصلحة المتبادلة بين المؤسسة والجمهور </a:t>
            </a:r>
            <a:r>
              <a:rPr lang="ar-EG" sz="3400" b="1" dirty="0" smtClean="0">
                <a:solidFill>
                  <a:srgbClr val="000000"/>
                </a:solidFill>
                <a:ea typeface="Calibri"/>
                <a:cs typeface="Times New Roman"/>
              </a:rPr>
              <a:t>..</a:t>
            </a:r>
            <a:endParaRPr lang="en-US" sz="3000" b="1" dirty="0"/>
          </a:p>
        </p:txBody>
      </p:sp>
    </p:spTree>
    <p:extLst>
      <p:ext uri="{BB962C8B-B14F-4D97-AF65-F5344CB8AC3E}">
        <p14:creationId xmlns:p14="http://schemas.microsoft.com/office/powerpoint/2010/main" val="994208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fade">
                                      <p:cBhvr>
                                        <p:cTn id="7" dur="1000"/>
                                        <p:tgtEl>
                                          <p:spTgt spid="5">
                                            <p:bg/>
                                          </p:spTgt>
                                        </p:tgtEl>
                                      </p:cBhvr>
                                    </p:animEffect>
                                    <p:anim calcmode="lin" valueType="num">
                                      <p:cBhvr>
                                        <p:cTn id="8" dur="1000" fill="hold"/>
                                        <p:tgtEl>
                                          <p:spTgt spid="5">
                                            <p:bg/>
                                          </p:spTgt>
                                        </p:tgtEl>
                                        <p:attrNameLst>
                                          <p:attrName>ppt_x</p:attrName>
                                        </p:attrNameLst>
                                      </p:cBhvr>
                                      <p:tavLst>
                                        <p:tav tm="0">
                                          <p:val>
                                            <p:strVal val="#ppt_x"/>
                                          </p:val>
                                        </p:tav>
                                        <p:tav tm="100000">
                                          <p:val>
                                            <p:strVal val="#ppt_x"/>
                                          </p:val>
                                        </p:tav>
                                      </p:tavLst>
                                    </p:anim>
                                    <p:anim calcmode="lin" valueType="num">
                                      <p:cBhvr>
                                        <p:cTn id="9" dur="1000" fill="hold"/>
                                        <p:tgtEl>
                                          <p:spTgt spid="5">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0"/>
                                        <p:tgtEl>
                                          <p:spTgt spid="5">
                                            <p:txEl>
                                              <p:pRg st="1" end="1"/>
                                            </p:txEl>
                                          </p:spTgt>
                                        </p:tgtEl>
                                      </p:cBhvr>
                                    </p:animEffect>
                                    <p:anim calcmode="lin" valueType="num">
                                      <p:cBhvr>
                                        <p:cTn id="2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Effect transition="in" filter="fade">
                                      <p:cBhvr>
                                        <p:cTn id="28" dur="1000"/>
                                        <p:tgtEl>
                                          <p:spTgt spid="5">
                                            <p:txEl>
                                              <p:pRg st="2" end="2"/>
                                            </p:txEl>
                                          </p:spTgt>
                                        </p:tgtEl>
                                      </p:cBhvr>
                                    </p:animEffect>
                                    <p:anim calcmode="lin" valueType="num">
                                      <p:cBhvr>
                                        <p:cTn id="29"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Effect transition="in" filter="fade">
                                      <p:cBhvr>
                                        <p:cTn id="35" dur="1000"/>
                                        <p:tgtEl>
                                          <p:spTgt spid="5">
                                            <p:txEl>
                                              <p:pRg st="3" end="3"/>
                                            </p:txEl>
                                          </p:spTgt>
                                        </p:tgtEl>
                                      </p:cBhvr>
                                    </p:animEffect>
                                    <p:anim calcmode="lin" valueType="num">
                                      <p:cBhvr>
                                        <p:cTn id="36"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3" end="3"/>
                                            </p:txEl>
                                          </p:spTgt>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5">
                                            <p:txEl>
                                              <p:pRg st="4" end="4"/>
                                            </p:txEl>
                                          </p:spTgt>
                                        </p:tgtEl>
                                        <p:attrNameLst>
                                          <p:attrName>style.visibility</p:attrName>
                                        </p:attrNameLst>
                                      </p:cBhvr>
                                      <p:to>
                                        <p:strVal val="visible"/>
                                      </p:to>
                                    </p:set>
                                    <p:animEffect transition="in" filter="fade">
                                      <p:cBhvr>
                                        <p:cTn id="40" dur="1000"/>
                                        <p:tgtEl>
                                          <p:spTgt spid="5">
                                            <p:txEl>
                                              <p:pRg st="4" end="4"/>
                                            </p:txEl>
                                          </p:spTgt>
                                        </p:tgtEl>
                                      </p:cBhvr>
                                    </p:animEffect>
                                    <p:anim calcmode="lin" valueType="num">
                                      <p:cBhvr>
                                        <p:cTn id="41"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5">
                                            <p:txEl>
                                              <p:pRg st="4" end="4"/>
                                            </p:txEl>
                                          </p:spTgt>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5">
                                            <p:txEl>
                                              <p:pRg st="5" end="5"/>
                                            </p:txEl>
                                          </p:spTgt>
                                        </p:tgtEl>
                                        <p:attrNameLst>
                                          <p:attrName>style.visibility</p:attrName>
                                        </p:attrNameLst>
                                      </p:cBhvr>
                                      <p:to>
                                        <p:strVal val="visible"/>
                                      </p:to>
                                    </p:set>
                                    <p:animEffect transition="in" filter="fade">
                                      <p:cBhvr>
                                        <p:cTn id="45" dur="1000"/>
                                        <p:tgtEl>
                                          <p:spTgt spid="5">
                                            <p:txEl>
                                              <p:pRg st="5" end="5"/>
                                            </p:txEl>
                                          </p:spTgt>
                                        </p:tgtEl>
                                      </p:cBhvr>
                                    </p:animEffect>
                                    <p:anim calcmode="lin" valueType="num">
                                      <p:cBhvr>
                                        <p:cTn id="46"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5">
                                            <p:txEl>
                                              <p:pRg st="5" end="5"/>
                                            </p:txEl>
                                          </p:spTgt>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5">
                                            <p:txEl>
                                              <p:pRg st="6" end="6"/>
                                            </p:txEl>
                                          </p:spTgt>
                                        </p:tgtEl>
                                        <p:attrNameLst>
                                          <p:attrName>style.visibility</p:attrName>
                                        </p:attrNameLst>
                                      </p:cBhvr>
                                      <p:to>
                                        <p:strVal val="visible"/>
                                      </p:to>
                                    </p:set>
                                    <p:animEffect transition="in" filter="fade">
                                      <p:cBhvr>
                                        <p:cTn id="50" dur="1000"/>
                                        <p:tgtEl>
                                          <p:spTgt spid="5">
                                            <p:txEl>
                                              <p:pRg st="6" end="6"/>
                                            </p:txEl>
                                          </p:spTgt>
                                        </p:tgtEl>
                                      </p:cBhvr>
                                    </p:animEffect>
                                    <p:anim calcmode="lin" valueType="num">
                                      <p:cBhvr>
                                        <p:cTn id="51"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2" dur="1000" fill="hold"/>
                                        <p:tgtEl>
                                          <p:spTgt spid="5">
                                            <p:txEl>
                                              <p:pRg st="6" end="6"/>
                                            </p:txEl>
                                          </p:spTgt>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5">
                                            <p:txEl>
                                              <p:pRg st="7" end="7"/>
                                            </p:txEl>
                                          </p:spTgt>
                                        </p:tgtEl>
                                        <p:attrNameLst>
                                          <p:attrName>style.visibility</p:attrName>
                                        </p:attrNameLst>
                                      </p:cBhvr>
                                      <p:to>
                                        <p:strVal val="visible"/>
                                      </p:to>
                                    </p:set>
                                    <p:animEffect transition="in" filter="fade">
                                      <p:cBhvr>
                                        <p:cTn id="55" dur="1000"/>
                                        <p:tgtEl>
                                          <p:spTgt spid="5">
                                            <p:txEl>
                                              <p:pRg st="7" end="7"/>
                                            </p:txEl>
                                          </p:spTgt>
                                        </p:tgtEl>
                                      </p:cBhvr>
                                    </p:animEffect>
                                    <p:anim calcmode="lin" valueType="num">
                                      <p:cBhvr>
                                        <p:cTn id="56"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57"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251520" y="404664"/>
            <a:ext cx="8640960" cy="6192688"/>
          </a:xfrm>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pPr marL="0" lvl="0" indent="0" algn="ctr" rtl="1">
              <a:lnSpc>
                <a:spcPct val="120000"/>
              </a:lnSpc>
              <a:spcBef>
                <a:spcPts val="0"/>
              </a:spcBef>
              <a:buNone/>
            </a:pPr>
            <a:r>
              <a:rPr lang="ar-EG" sz="3600" b="1" dirty="0" smtClean="0">
                <a:solidFill>
                  <a:srgbClr val="FF0000"/>
                </a:solidFill>
                <a:ea typeface="Calibri"/>
                <a:cs typeface="PT Bold Heading" pitchFamily="2" charset="-78"/>
              </a:rPr>
              <a:t>3</a:t>
            </a:r>
          </a:p>
          <a:p>
            <a:pPr marL="0" marR="0" indent="0" algn="justLow" rtl="1">
              <a:spcBef>
                <a:spcPts val="0"/>
              </a:spcBef>
              <a:spcAft>
                <a:spcPts val="0"/>
              </a:spcAft>
              <a:buNone/>
            </a:pPr>
            <a:r>
              <a:rPr lang="ar-SA" sz="3600" b="1" spc="-20" dirty="0" smtClean="0">
                <a:latin typeface="Calibri"/>
                <a:ea typeface="Calibri"/>
                <a:cs typeface="Times New Roman"/>
              </a:rPr>
              <a:t>إن </a:t>
            </a:r>
            <a:r>
              <a:rPr lang="ar-SA" sz="3600" b="1" spc="-20" dirty="0">
                <a:latin typeface="Calibri"/>
                <a:ea typeface="Calibri"/>
                <a:cs typeface="Times New Roman"/>
              </a:rPr>
              <a:t>العلاقات العامة تقسم من حيث الأهداف إلى مستويين:</a:t>
            </a:r>
            <a:endParaRPr lang="en-US" sz="2400" dirty="0">
              <a:latin typeface="Calibri"/>
              <a:ea typeface="Calibri"/>
              <a:cs typeface="Arial"/>
            </a:endParaRPr>
          </a:p>
          <a:p>
            <a:pPr marL="0" marR="0" algn="justLow" rtl="1">
              <a:spcBef>
                <a:spcPts val="0"/>
              </a:spcBef>
              <a:spcAft>
                <a:spcPts val="0"/>
              </a:spcAft>
            </a:pPr>
            <a:r>
              <a:rPr lang="ar-SA" sz="3600" b="1" dirty="0" smtClean="0">
                <a:ln w="9525" cap="rnd" cmpd="sng" algn="ctr">
                  <a:solidFill>
                    <a:srgbClr val="000000"/>
                  </a:solidFill>
                  <a:prstDash val="solid"/>
                  <a:bevel/>
                </a:ln>
                <a:latin typeface="Calibri"/>
                <a:ea typeface="Calibri"/>
                <a:cs typeface="Times New Roman"/>
              </a:rPr>
              <a:t>مستوى الدولة</a:t>
            </a:r>
            <a:r>
              <a:rPr lang="ar-EG" sz="3600" b="1" dirty="0" smtClean="0">
                <a:ln w="9525" cap="rnd" cmpd="sng" algn="ctr">
                  <a:solidFill>
                    <a:srgbClr val="000000"/>
                  </a:solidFill>
                  <a:prstDash val="solid"/>
                  <a:bevel/>
                </a:ln>
                <a:latin typeface="Calibri"/>
                <a:ea typeface="Calibri"/>
                <a:cs typeface="Times New Roman"/>
              </a:rPr>
              <a:t>.</a:t>
            </a:r>
          </a:p>
          <a:p>
            <a:pPr marL="0" marR="0" algn="justLow" rtl="1">
              <a:spcBef>
                <a:spcPts val="0"/>
              </a:spcBef>
              <a:spcAft>
                <a:spcPts val="0"/>
              </a:spcAft>
            </a:pPr>
            <a:r>
              <a:rPr lang="ar-EG" sz="3600" b="1" dirty="0" smtClean="0">
                <a:ln w="9525" cap="rnd" cmpd="sng" algn="ctr">
                  <a:solidFill>
                    <a:srgbClr val="000000"/>
                  </a:solidFill>
                  <a:prstDash val="solid"/>
                  <a:bevel/>
                </a:ln>
                <a:latin typeface="Calibri"/>
                <a:ea typeface="Calibri"/>
                <a:cs typeface="Times New Roman"/>
              </a:rPr>
              <a:t>مستوى المنظمة.</a:t>
            </a:r>
            <a:endParaRPr lang="en-US" sz="2400" dirty="0">
              <a:latin typeface="Calibri"/>
              <a:ea typeface="Calibri"/>
              <a:cs typeface="Arial"/>
            </a:endParaRPr>
          </a:p>
          <a:p>
            <a:pPr marL="0" lvl="0" indent="0" algn="ctr" rtl="1">
              <a:lnSpc>
                <a:spcPct val="120000"/>
              </a:lnSpc>
              <a:spcBef>
                <a:spcPts val="0"/>
              </a:spcBef>
              <a:buNone/>
            </a:pPr>
            <a:r>
              <a:rPr lang="ar-EG" sz="3600" b="1" dirty="0">
                <a:solidFill>
                  <a:srgbClr val="FF0000"/>
                </a:solidFill>
                <a:ea typeface="Calibri"/>
                <a:cs typeface="PT Bold Heading" pitchFamily="2" charset="-78"/>
              </a:rPr>
              <a:t>أولا/ مستوى الدولة</a:t>
            </a:r>
            <a:r>
              <a:rPr lang="ar-EG" sz="3600" b="1" dirty="0" smtClean="0">
                <a:solidFill>
                  <a:srgbClr val="FF0000"/>
                </a:solidFill>
                <a:ea typeface="Calibri"/>
                <a:cs typeface="PT Bold Heading" pitchFamily="2" charset="-78"/>
              </a:rPr>
              <a:t>:</a:t>
            </a:r>
          </a:p>
          <a:p>
            <a:pPr marL="0" marR="0" indent="0" algn="justLow" rtl="1">
              <a:lnSpc>
                <a:spcPct val="130000"/>
              </a:lnSpc>
              <a:spcBef>
                <a:spcPts val="0"/>
              </a:spcBef>
              <a:spcAft>
                <a:spcPts val="0"/>
              </a:spcAft>
              <a:buNone/>
            </a:pPr>
            <a:r>
              <a:rPr lang="ar-EG" sz="3600" b="1" dirty="0" smtClean="0">
                <a:latin typeface="Calibri"/>
                <a:ea typeface="Calibri"/>
                <a:cs typeface="Times New Roman"/>
              </a:rPr>
              <a:t>نجد أن </a:t>
            </a:r>
            <a:r>
              <a:rPr lang="ar-SA" sz="3600" b="1" dirty="0" smtClean="0">
                <a:latin typeface="Calibri"/>
                <a:ea typeface="Calibri"/>
                <a:cs typeface="Times New Roman"/>
              </a:rPr>
              <a:t>الدولة </a:t>
            </a:r>
            <a:r>
              <a:rPr lang="ar-SA" sz="3600" b="1" dirty="0">
                <a:latin typeface="Calibri"/>
                <a:ea typeface="Calibri"/>
                <a:cs typeface="Times New Roman"/>
              </a:rPr>
              <a:t>الحديثة </a:t>
            </a:r>
            <a:r>
              <a:rPr lang="ar-SA" sz="3600" b="1" dirty="0" smtClean="0">
                <a:latin typeface="Calibri"/>
                <a:ea typeface="Calibri"/>
                <a:cs typeface="Times New Roman"/>
              </a:rPr>
              <a:t>لها </a:t>
            </a:r>
            <a:r>
              <a:rPr lang="ar-SA" sz="3600" b="1" dirty="0">
                <a:latin typeface="Calibri"/>
                <a:ea typeface="Calibri"/>
                <a:cs typeface="Times New Roman"/>
              </a:rPr>
              <a:t>وظائف جديدة فرضتها ظروف الحياة الجديدة وطبيعتها كالتدخل في الشؤون الاقتصادية والتجارية والصحية والصناعية والاجتماعية وغيرها فضلا عن الوظائف التقليدية للدولة القديمة (كالحفاظ على الأمن وصد الاعتداءات الخارجية، وإقامة العدل بين الناس...) ومع هذا الارتفاع في الخدمات والوظائف التي ألقيت على الدولة الحديثة وبغية تحقيق أهدافها بات عليها زرع الثقة المتبادلة بين المؤسسة والمواطن.</a:t>
            </a:r>
            <a:endParaRPr lang="en-US" sz="2400" dirty="0">
              <a:latin typeface="Calibri"/>
              <a:ea typeface="Calibri"/>
              <a:cs typeface="Arial"/>
            </a:endParaRPr>
          </a:p>
          <a:p>
            <a:pPr marL="0" lvl="0" indent="0" algn="ctr" rtl="1">
              <a:lnSpc>
                <a:spcPct val="120000"/>
              </a:lnSpc>
              <a:spcBef>
                <a:spcPts val="0"/>
              </a:spcBef>
              <a:buNone/>
            </a:pPr>
            <a:endParaRPr lang="ar-EG" sz="3600" b="1" dirty="0" smtClean="0">
              <a:solidFill>
                <a:srgbClr val="FF0000"/>
              </a:solidFill>
              <a:ea typeface="Calibri"/>
              <a:cs typeface="PT Bold Heading" pitchFamily="2" charset="-78"/>
            </a:endParaRPr>
          </a:p>
        </p:txBody>
      </p:sp>
    </p:spTree>
    <p:extLst>
      <p:ext uri="{BB962C8B-B14F-4D97-AF65-F5344CB8AC3E}">
        <p14:creationId xmlns:p14="http://schemas.microsoft.com/office/powerpoint/2010/main" val="1633917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Effect transition="in" filter="fade">
                                      <p:cBhvr>
                                        <p:cTn id="35" dur="1000"/>
                                        <p:tgtEl>
                                          <p:spTgt spid="4">
                                            <p:txEl>
                                              <p:pRg st="3" end="3"/>
                                            </p:txEl>
                                          </p:spTgt>
                                        </p:tgtEl>
                                      </p:cBhvr>
                                    </p:animEffect>
                                    <p:anim calcmode="lin" valueType="num">
                                      <p:cBhvr>
                                        <p:cTn id="3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animEffect transition="in" filter="fade">
                                      <p:cBhvr>
                                        <p:cTn id="42" dur="1000"/>
                                        <p:tgtEl>
                                          <p:spTgt spid="4">
                                            <p:txEl>
                                              <p:pRg st="4" end="4"/>
                                            </p:txEl>
                                          </p:spTgt>
                                        </p:tgtEl>
                                      </p:cBhvr>
                                    </p:animEffect>
                                    <p:anim calcmode="lin" valueType="num">
                                      <p:cBhvr>
                                        <p:cTn id="4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txEl>
                                              <p:pRg st="5" end="5"/>
                                            </p:txEl>
                                          </p:spTgt>
                                        </p:tgtEl>
                                        <p:attrNameLst>
                                          <p:attrName>style.visibility</p:attrName>
                                        </p:attrNameLst>
                                      </p:cBhvr>
                                      <p:to>
                                        <p:strVal val="visible"/>
                                      </p:to>
                                    </p:set>
                                    <p:animEffect transition="in" filter="fade">
                                      <p:cBhvr>
                                        <p:cTn id="49" dur="1000"/>
                                        <p:tgtEl>
                                          <p:spTgt spid="4">
                                            <p:txEl>
                                              <p:pRg st="5" end="5"/>
                                            </p:txEl>
                                          </p:spTgt>
                                        </p:tgtEl>
                                      </p:cBhvr>
                                    </p:animEffect>
                                    <p:anim calcmode="lin" valueType="num">
                                      <p:cBhvr>
                                        <p:cTn id="50"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3"/>
          <p:cNvSpPr>
            <a:spLocks noGrp="1"/>
          </p:cNvSpPr>
          <p:nvPr>
            <p:ph sz="half" idx="1"/>
          </p:nvPr>
        </p:nvSpPr>
        <p:spPr>
          <a:xfrm>
            <a:off x="179512" y="260648"/>
            <a:ext cx="8784332" cy="6597352"/>
          </a:xfrm>
        </p:spPr>
        <p:style>
          <a:lnRef idx="1">
            <a:schemeClr val="accent4"/>
          </a:lnRef>
          <a:fillRef idx="2">
            <a:schemeClr val="accent4"/>
          </a:fillRef>
          <a:effectRef idx="1">
            <a:schemeClr val="accent4"/>
          </a:effectRef>
          <a:fontRef idx="minor">
            <a:schemeClr val="dk1"/>
          </a:fontRef>
        </p:style>
        <p:txBody>
          <a:bodyPr>
            <a:noAutofit/>
          </a:bodyPr>
          <a:lstStyle/>
          <a:p>
            <a:pPr marL="0" indent="0" algn="ctr" rtl="1">
              <a:buNone/>
            </a:pPr>
            <a:r>
              <a:rPr lang="ar-EG" sz="3200" b="1" dirty="0" smtClean="0">
                <a:solidFill>
                  <a:srgbClr val="FF0000"/>
                </a:solidFill>
                <a:cs typeface="+mj-cs"/>
              </a:rPr>
              <a:t>4</a:t>
            </a:r>
            <a:endParaRPr lang="ar-EG" sz="3200" b="1" dirty="0" smtClean="0">
              <a:solidFill>
                <a:srgbClr val="FF0000"/>
              </a:solidFill>
              <a:ea typeface="Calibri"/>
              <a:cs typeface="PT Bold Heading" pitchFamily="2" charset="-78"/>
            </a:endParaRPr>
          </a:p>
          <a:p>
            <a:pPr marL="0" indent="0" algn="justLow" rtl="1">
              <a:buNone/>
            </a:pPr>
            <a:r>
              <a:rPr lang="ar-SA" sz="3200" b="1" dirty="0">
                <a:ea typeface="Calibri"/>
                <a:cs typeface="Times New Roman"/>
              </a:rPr>
              <a:t> قاد ذلك الى ضرورة أيجاد جهاز مركزي على مستوى الدولة يتصل بالجماهير عن طريق أجهزته المختلفة ووسائله العديدة لمعرفة آرائهم واتجاهاتهم والتعرف على المشكلات والمعوقات التي تصادف حياتهم اليومية، وهذا الجهاز هو جهاز العلاقات العامة الذي يتولى مهمة شرح فلسفة الدولة وإقناع المواطنين بالخدمات التي تقدمها</a:t>
            </a:r>
            <a:r>
              <a:rPr lang="ar-SA" sz="3200" b="1" dirty="0" smtClean="0">
                <a:ea typeface="Calibri"/>
                <a:cs typeface="Times New Roman"/>
              </a:rPr>
              <a:t>.</a:t>
            </a:r>
            <a:endParaRPr lang="ar-EG" sz="3200" b="1" dirty="0" smtClean="0">
              <a:ea typeface="Calibri"/>
              <a:cs typeface="Times New Roman"/>
            </a:endParaRPr>
          </a:p>
          <a:p>
            <a:pPr marL="0" marR="0" indent="0" algn="ctr" rtl="1">
              <a:spcBef>
                <a:spcPts val="0"/>
              </a:spcBef>
              <a:spcAft>
                <a:spcPts val="0"/>
              </a:spcAft>
              <a:buNone/>
            </a:pPr>
            <a:r>
              <a:rPr lang="ar-SA" sz="3200" b="1" dirty="0">
                <a:solidFill>
                  <a:srgbClr val="FF0000"/>
                </a:solidFill>
                <a:ea typeface="Calibri"/>
                <a:cs typeface="PT Bold Heading" pitchFamily="2" charset="-78"/>
              </a:rPr>
              <a:t>ثانيا/ مستوى المنظمة</a:t>
            </a:r>
            <a:r>
              <a:rPr lang="ar-SA" sz="3200" b="1" dirty="0" smtClean="0">
                <a:solidFill>
                  <a:srgbClr val="FF0000"/>
                </a:solidFill>
                <a:ea typeface="Calibri"/>
                <a:cs typeface="PT Bold Heading" pitchFamily="2" charset="-78"/>
              </a:rPr>
              <a:t>:</a:t>
            </a:r>
            <a:endParaRPr lang="ar-EG" sz="3200" b="1" dirty="0" smtClean="0">
              <a:solidFill>
                <a:srgbClr val="FF0000"/>
              </a:solidFill>
              <a:ea typeface="Calibri"/>
              <a:cs typeface="PT Bold Heading" pitchFamily="2" charset="-78"/>
            </a:endParaRPr>
          </a:p>
          <a:p>
            <a:pPr marL="0" marR="0" indent="0" algn="justLow" rtl="1">
              <a:lnSpc>
                <a:spcPct val="130000"/>
              </a:lnSpc>
              <a:spcBef>
                <a:spcPts val="0"/>
              </a:spcBef>
              <a:spcAft>
                <a:spcPts val="0"/>
              </a:spcAft>
              <a:buNone/>
            </a:pPr>
            <a:r>
              <a:rPr lang="ar-SA" sz="3200" b="1" dirty="0">
                <a:latin typeface="Calibri"/>
                <a:ea typeface="Calibri"/>
                <a:cs typeface="Times New Roman"/>
              </a:rPr>
              <a:t>وتحقق اهداف العلاقات العامة عن طريق:</a:t>
            </a:r>
            <a:endParaRPr lang="en-US" sz="2000" dirty="0">
              <a:latin typeface="Calibri"/>
              <a:ea typeface="Calibri"/>
              <a:cs typeface="Arial"/>
            </a:endParaRPr>
          </a:p>
          <a:p>
            <a:pPr marL="342900" marR="0" lvl="0" indent="-342900" algn="justLow" rtl="1">
              <a:lnSpc>
                <a:spcPct val="130000"/>
              </a:lnSpc>
              <a:spcBef>
                <a:spcPts val="0"/>
              </a:spcBef>
              <a:spcAft>
                <a:spcPts val="0"/>
              </a:spcAft>
              <a:buFont typeface="+mj-lt"/>
              <a:buAutoNum type="arabicPeriod"/>
            </a:pPr>
            <a:r>
              <a:rPr lang="ar-SA" sz="3200" b="1" dirty="0">
                <a:latin typeface="Times New Roman"/>
                <a:ea typeface="Calibri"/>
                <a:cs typeface="Times New Roman"/>
              </a:rPr>
              <a:t>مساعدة الإدارة العليا في وضع سياستها </a:t>
            </a:r>
            <a:r>
              <a:rPr lang="ar-SA" sz="3200" b="1" dirty="0" smtClean="0">
                <a:latin typeface="Times New Roman"/>
                <a:ea typeface="Calibri"/>
                <a:cs typeface="Times New Roman"/>
              </a:rPr>
              <a:t>وخططها</a:t>
            </a:r>
            <a:r>
              <a:rPr lang="ar-EG" sz="3200" b="1" dirty="0" smtClean="0">
                <a:latin typeface="Times New Roman"/>
                <a:ea typeface="Calibri"/>
                <a:cs typeface="Times New Roman"/>
              </a:rPr>
              <a:t>.</a:t>
            </a:r>
          </a:p>
          <a:p>
            <a:pPr marL="342900" marR="0" lvl="0" indent="-342900" algn="justLow" rtl="1">
              <a:lnSpc>
                <a:spcPct val="130000"/>
              </a:lnSpc>
              <a:spcBef>
                <a:spcPts val="0"/>
              </a:spcBef>
              <a:spcAft>
                <a:spcPts val="0"/>
              </a:spcAft>
              <a:buFont typeface="+mj-lt"/>
              <a:buAutoNum type="arabicPeriod"/>
            </a:pPr>
            <a:r>
              <a:rPr lang="ar-SA" sz="3200" b="1" dirty="0" smtClean="0">
                <a:latin typeface="Times New Roman"/>
                <a:ea typeface="Calibri"/>
                <a:cs typeface="Times New Roman"/>
              </a:rPr>
              <a:t>تقديم </a:t>
            </a:r>
            <a:r>
              <a:rPr lang="ar-SA" sz="3200" b="1" dirty="0">
                <a:latin typeface="Times New Roman"/>
                <a:ea typeface="Calibri"/>
                <a:cs typeface="Times New Roman"/>
              </a:rPr>
              <a:t>صورة واقعية عن الأوضاع والمتغيرات التي تطرأ على الرأي </a:t>
            </a:r>
            <a:r>
              <a:rPr lang="ar-SA" sz="3200" b="1" dirty="0" smtClean="0">
                <a:latin typeface="Times New Roman"/>
                <a:ea typeface="Calibri"/>
                <a:cs typeface="Times New Roman"/>
              </a:rPr>
              <a:t>العام</a:t>
            </a:r>
            <a:r>
              <a:rPr lang="ar-EG" sz="3200" b="1" dirty="0" smtClean="0">
                <a:latin typeface="Times New Roman"/>
                <a:ea typeface="Calibri"/>
                <a:cs typeface="Times New Roman"/>
              </a:rPr>
              <a:t>.</a:t>
            </a:r>
            <a:endParaRPr lang="en-US" sz="3200" b="1" dirty="0">
              <a:solidFill>
                <a:srgbClr val="FF0000"/>
              </a:solidFill>
              <a:ea typeface="Calibri"/>
              <a:cs typeface="PT Bold Heading" pitchFamily="2" charset="-78"/>
            </a:endParaRPr>
          </a:p>
          <a:p>
            <a:pPr marL="0" indent="0" algn="justLow" rtl="1">
              <a:buNone/>
            </a:pPr>
            <a:endParaRPr lang="en-US" sz="3200" b="1" dirty="0">
              <a:solidFill>
                <a:srgbClr val="FF0000"/>
              </a:solidFill>
              <a:cs typeface="+mj-cs"/>
            </a:endParaRPr>
          </a:p>
        </p:txBody>
      </p:sp>
    </p:spTree>
    <p:extLst>
      <p:ext uri="{BB962C8B-B14F-4D97-AF65-F5344CB8AC3E}">
        <p14:creationId xmlns:p14="http://schemas.microsoft.com/office/powerpoint/2010/main" val="3412262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fade">
                                      <p:cBhvr>
                                        <p:cTn id="7" dur="1000"/>
                                        <p:tgtEl>
                                          <p:spTgt spid="5">
                                            <p:bg/>
                                          </p:spTgt>
                                        </p:tgtEl>
                                      </p:cBhvr>
                                    </p:animEffect>
                                    <p:anim calcmode="lin" valueType="num">
                                      <p:cBhvr>
                                        <p:cTn id="8" dur="1000" fill="hold"/>
                                        <p:tgtEl>
                                          <p:spTgt spid="5">
                                            <p:bg/>
                                          </p:spTgt>
                                        </p:tgtEl>
                                        <p:attrNameLst>
                                          <p:attrName>ppt_x</p:attrName>
                                        </p:attrNameLst>
                                      </p:cBhvr>
                                      <p:tavLst>
                                        <p:tav tm="0">
                                          <p:val>
                                            <p:strVal val="#ppt_x"/>
                                          </p:val>
                                        </p:tav>
                                        <p:tav tm="100000">
                                          <p:val>
                                            <p:strVal val="#ppt_x"/>
                                          </p:val>
                                        </p:tav>
                                      </p:tavLst>
                                    </p:anim>
                                    <p:anim calcmode="lin" valueType="num">
                                      <p:cBhvr>
                                        <p:cTn id="9" dur="1000" fill="hold"/>
                                        <p:tgtEl>
                                          <p:spTgt spid="5">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0"/>
                                        <p:tgtEl>
                                          <p:spTgt spid="5">
                                            <p:txEl>
                                              <p:pRg st="1" end="1"/>
                                            </p:txEl>
                                          </p:spTgt>
                                        </p:tgtEl>
                                      </p:cBhvr>
                                    </p:animEffect>
                                    <p:anim calcmode="lin" valueType="num">
                                      <p:cBhvr>
                                        <p:cTn id="2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Effect transition="in" filter="fade">
                                      <p:cBhvr>
                                        <p:cTn id="28" dur="1000"/>
                                        <p:tgtEl>
                                          <p:spTgt spid="5">
                                            <p:txEl>
                                              <p:pRg st="2" end="2"/>
                                            </p:txEl>
                                          </p:spTgt>
                                        </p:tgtEl>
                                      </p:cBhvr>
                                    </p:animEffect>
                                    <p:anim calcmode="lin" valueType="num">
                                      <p:cBhvr>
                                        <p:cTn id="29"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Effect transition="in" filter="fade">
                                      <p:cBhvr>
                                        <p:cTn id="35" dur="1000"/>
                                        <p:tgtEl>
                                          <p:spTgt spid="5">
                                            <p:txEl>
                                              <p:pRg st="3" end="3"/>
                                            </p:txEl>
                                          </p:spTgt>
                                        </p:tgtEl>
                                      </p:cBhvr>
                                    </p:animEffect>
                                    <p:anim calcmode="lin" valueType="num">
                                      <p:cBhvr>
                                        <p:cTn id="36"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4" end="4"/>
                                            </p:txEl>
                                          </p:spTgt>
                                        </p:tgtEl>
                                        <p:attrNameLst>
                                          <p:attrName>style.visibility</p:attrName>
                                        </p:attrNameLst>
                                      </p:cBhvr>
                                      <p:to>
                                        <p:strVal val="visible"/>
                                      </p:to>
                                    </p:set>
                                    <p:animEffect transition="in" filter="fade">
                                      <p:cBhvr>
                                        <p:cTn id="42" dur="1000"/>
                                        <p:tgtEl>
                                          <p:spTgt spid="5">
                                            <p:txEl>
                                              <p:pRg st="4" end="4"/>
                                            </p:txEl>
                                          </p:spTgt>
                                        </p:tgtEl>
                                      </p:cBhvr>
                                    </p:animEffect>
                                    <p:anim calcmode="lin" valueType="num">
                                      <p:cBhvr>
                                        <p:cTn id="43"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txEl>
                                              <p:pRg st="5" end="5"/>
                                            </p:txEl>
                                          </p:spTgt>
                                        </p:tgtEl>
                                        <p:attrNameLst>
                                          <p:attrName>style.visibility</p:attrName>
                                        </p:attrNameLst>
                                      </p:cBhvr>
                                      <p:to>
                                        <p:strVal val="visible"/>
                                      </p:to>
                                    </p:set>
                                    <p:animEffect transition="in" filter="fade">
                                      <p:cBhvr>
                                        <p:cTn id="49" dur="1000"/>
                                        <p:tgtEl>
                                          <p:spTgt spid="5">
                                            <p:txEl>
                                              <p:pRg st="5" end="5"/>
                                            </p:txEl>
                                          </p:spTgt>
                                        </p:tgtEl>
                                      </p:cBhvr>
                                    </p:animEffect>
                                    <p:anim calcmode="lin" valueType="num">
                                      <p:cBhvr>
                                        <p:cTn id="50"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251520" y="260648"/>
            <a:ext cx="8640960" cy="6408712"/>
          </a:xfrm>
        </p:spPr>
        <p:style>
          <a:lnRef idx="1">
            <a:schemeClr val="accent4"/>
          </a:lnRef>
          <a:fillRef idx="2">
            <a:schemeClr val="accent4"/>
          </a:fillRef>
          <a:effectRef idx="1">
            <a:schemeClr val="accent4"/>
          </a:effectRef>
          <a:fontRef idx="minor">
            <a:schemeClr val="dk1"/>
          </a:fontRef>
        </p:style>
        <p:txBody>
          <a:bodyPr>
            <a:noAutofit/>
          </a:bodyPr>
          <a:lstStyle/>
          <a:p>
            <a:pPr marL="0" indent="0" algn="ctr" rtl="1">
              <a:buNone/>
            </a:pPr>
            <a:r>
              <a:rPr lang="ar-EG" sz="3200" b="1" dirty="0" smtClean="0">
                <a:solidFill>
                  <a:srgbClr val="FF0000"/>
                </a:solidFill>
              </a:rPr>
              <a:t>5</a:t>
            </a:r>
          </a:p>
          <a:p>
            <a:pPr marL="514350" indent="-514350" algn="justLow" rtl="1">
              <a:buFont typeface="+mj-lt"/>
              <a:buAutoNum type="arabicPeriod" startAt="3"/>
            </a:pPr>
            <a:r>
              <a:rPr lang="ar-EG" sz="2800" b="1" dirty="0" smtClean="0">
                <a:solidFill>
                  <a:schemeClr val="tx1"/>
                </a:solidFill>
                <a:latin typeface="Calibri"/>
                <a:ea typeface="Times New Roman"/>
                <a:cs typeface="Times New Roman"/>
              </a:rPr>
              <a:t>ربط </a:t>
            </a:r>
            <a:r>
              <a:rPr lang="ar-EG" sz="2800" b="1" dirty="0">
                <a:solidFill>
                  <a:schemeClr val="tx1"/>
                </a:solidFill>
                <a:latin typeface="Calibri"/>
                <a:ea typeface="Times New Roman"/>
                <a:cs typeface="Times New Roman"/>
              </a:rPr>
              <a:t>العاملين في المؤسسة بعضهم بالبعض الآخر بعلاقات إنسانية واجتماعية </a:t>
            </a:r>
            <a:r>
              <a:rPr lang="ar-EG" sz="2800" b="1" dirty="0" smtClean="0">
                <a:solidFill>
                  <a:schemeClr val="tx1"/>
                </a:solidFill>
                <a:latin typeface="Calibri"/>
                <a:ea typeface="Times New Roman"/>
                <a:cs typeface="Times New Roman"/>
              </a:rPr>
              <a:t>طيبة.</a:t>
            </a:r>
          </a:p>
          <a:p>
            <a:pPr marL="514350" indent="-514350" algn="justLow" rtl="1">
              <a:buFont typeface="+mj-lt"/>
              <a:buAutoNum type="arabicPeriod" startAt="3"/>
            </a:pPr>
            <a:r>
              <a:rPr lang="ar-EG" sz="2800" b="1" dirty="0" smtClean="0">
                <a:solidFill>
                  <a:schemeClr val="tx1"/>
                </a:solidFill>
                <a:latin typeface="Calibri"/>
                <a:ea typeface="Times New Roman"/>
                <a:cs typeface="Times New Roman"/>
              </a:rPr>
              <a:t>تطوير </a:t>
            </a:r>
            <a:r>
              <a:rPr lang="ar-EG" sz="2800" b="1" dirty="0">
                <a:solidFill>
                  <a:schemeClr val="tx1"/>
                </a:solidFill>
                <a:latin typeface="Calibri"/>
                <a:ea typeface="Times New Roman"/>
                <a:cs typeface="Times New Roman"/>
              </a:rPr>
              <a:t>الفعالية الإدارية لأقسام المؤسسة </a:t>
            </a:r>
            <a:r>
              <a:rPr lang="ar-EG" sz="2800" b="1" dirty="0" smtClean="0">
                <a:solidFill>
                  <a:schemeClr val="tx1"/>
                </a:solidFill>
                <a:latin typeface="Calibri"/>
                <a:ea typeface="Times New Roman"/>
                <a:cs typeface="Times New Roman"/>
              </a:rPr>
              <a:t>ككل.</a:t>
            </a:r>
          </a:p>
          <a:p>
            <a:pPr marL="514350" indent="-514350" algn="justLow" rtl="1">
              <a:buFont typeface="+mj-lt"/>
              <a:buAutoNum type="arabicPeriod" startAt="3"/>
            </a:pPr>
            <a:r>
              <a:rPr lang="ar-EG" sz="2800" b="1" dirty="0" smtClean="0">
                <a:solidFill>
                  <a:schemeClr val="tx1"/>
                </a:solidFill>
              </a:rPr>
              <a:t>التوعية </a:t>
            </a:r>
            <a:r>
              <a:rPr lang="ar-EG" sz="2800" b="1" dirty="0">
                <a:solidFill>
                  <a:schemeClr val="tx1"/>
                </a:solidFill>
              </a:rPr>
              <a:t>بالأهداف العامة للإدارة وإعلام الجمهور عن السياسة العامة للمؤسسة ومسؤوليته عن تنفيذها.</a:t>
            </a:r>
          </a:p>
          <a:p>
            <a:pPr marL="514350" indent="-514350" algn="justLow" rtl="1">
              <a:buFont typeface="+mj-lt"/>
              <a:buAutoNum type="arabicPeriod" startAt="3"/>
            </a:pPr>
            <a:r>
              <a:rPr lang="ar-EG" sz="2800" b="1" dirty="0" smtClean="0">
                <a:solidFill>
                  <a:schemeClr val="tx1"/>
                </a:solidFill>
              </a:rPr>
              <a:t>رفع </a:t>
            </a:r>
            <a:r>
              <a:rPr lang="ar-EG" sz="2800" b="1" dirty="0">
                <a:solidFill>
                  <a:schemeClr val="tx1"/>
                </a:solidFill>
              </a:rPr>
              <a:t>الكفاية الانتاجية لتوفير العامل المادي والمعنوي وزيادة الفوائد التي تعود على أصحاب الشركة وعمالها ومستهلكي منتجاتها والجماعات التي تعمل فيها.</a:t>
            </a:r>
          </a:p>
          <a:p>
            <a:pPr marL="514350" indent="-514350" algn="justLow" rtl="1">
              <a:buFont typeface="+mj-lt"/>
              <a:buAutoNum type="arabicPeriod" startAt="3"/>
            </a:pPr>
            <a:r>
              <a:rPr lang="ar-EG" sz="2800" b="1" dirty="0" smtClean="0">
                <a:solidFill>
                  <a:schemeClr val="tx1"/>
                </a:solidFill>
              </a:rPr>
              <a:t>خلق علاقة </a:t>
            </a:r>
            <a:r>
              <a:rPr lang="ar-EG" sz="2800" b="1" dirty="0">
                <a:solidFill>
                  <a:schemeClr val="tx1"/>
                </a:solidFill>
              </a:rPr>
              <a:t>طيبة وزيادة فرص التفاهم والانسجام بين المؤسسة وجماهيرها سواء كان الجمهور الداخلي </a:t>
            </a:r>
            <a:r>
              <a:rPr lang="ar-EG" sz="2800" b="1" dirty="0" smtClean="0">
                <a:solidFill>
                  <a:schemeClr val="tx1"/>
                </a:solidFill>
              </a:rPr>
              <a:t>حتى يشعر </a:t>
            </a:r>
            <a:r>
              <a:rPr lang="ar-EG" sz="2800" b="1" dirty="0">
                <a:solidFill>
                  <a:schemeClr val="tx1"/>
                </a:solidFill>
              </a:rPr>
              <a:t>بالرضا والارتياح ورفع الروح المعنوية بينهم ليرتفع انتاجهم أو الجمهور الخارجي لزيادة الثقة والتعامل </a:t>
            </a:r>
            <a:r>
              <a:rPr lang="ar-EG" sz="2800" b="1" dirty="0" smtClean="0">
                <a:solidFill>
                  <a:schemeClr val="tx1"/>
                </a:solidFill>
              </a:rPr>
              <a:t>بينهم.</a:t>
            </a:r>
          </a:p>
          <a:p>
            <a:pPr marL="514350" indent="-514350" algn="justLow" rtl="1">
              <a:buFont typeface="+mj-lt"/>
              <a:buAutoNum type="arabicPeriod" startAt="3"/>
            </a:pPr>
            <a:endParaRPr lang="ar-EG" sz="2800" b="1" dirty="0" smtClean="0">
              <a:solidFill>
                <a:schemeClr val="tx1"/>
              </a:solidFill>
            </a:endParaRPr>
          </a:p>
        </p:txBody>
      </p:sp>
    </p:spTree>
    <p:extLst>
      <p:ext uri="{BB962C8B-B14F-4D97-AF65-F5344CB8AC3E}">
        <p14:creationId xmlns:p14="http://schemas.microsoft.com/office/powerpoint/2010/main" val="1601489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179512" y="836712"/>
            <a:ext cx="8712968" cy="5688632"/>
          </a:xfrm>
        </p:spPr>
        <p:style>
          <a:lnRef idx="1">
            <a:schemeClr val="accent4"/>
          </a:lnRef>
          <a:fillRef idx="2">
            <a:schemeClr val="accent4"/>
          </a:fillRef>
          <a:effectRef idx="1">
            <a:schemeClr val="accent4"/>
          </a:effectRef>
          <a:fontRef idx="minor">
            <a:schemeClr val="dk1"/>
          </a:fontRef>
        </p:style>
        <p:txBody>
          <a:bodyPr>
            <a:normAutofit/>
          </a:bodyPr>
          <a:lstStyle/>
          <a:p>
            <a:pPr marL="0" marR="0" lvl="0" indent="0" algn="ctr" rtl="1">
              <a:spcBef>
                <a:spcPts val="0"/>
              </a:spcBef>
              <a:spcAft>
                <a:spcPts val="0"/>
              </a:spcAft>
              <a:buSzPts val="1600"/>
              <a:buNone/>
            </a:pPr>
            <a:r>
              <a:rPr lang="ar-EG" sz="3600" b="1" dirty="0">
                <a:solidFill>
                  <a:srgbClr val="FF0000"/>
                </a:solidFill>
                <a:latin typeface="Calibri"/>
                <a:ea typeface="Times New Roman"/>
                <a:cs typeface="Times New Roman"/>
              </a:rPr>
              <a:t>6</a:t>
            </a:r>
            <a:endParaRPr lang="ar-EG" sz="3200" b="1" dirty="0" smtClean="0">
              <a:solidFill>
                <a:srgbClr val="FF0000"/>
              </a:solidFill>
              <a:latin typeface="Calibri"/>
              <a:ea typeface="Times New Roman"/>
              <a:cs typeface="Times New Roman"/>
            </a:endParaRPr>
          </a:p>
          <a:p>
            <a:pPr marL="514350" lvl="0" indent="-514350" algn="just" rtl="1">
              <a:buClr>
                <a:srgbClr val="0BD0D9"/>
              </a:buClr>
              <a:buFont typeface="+mj-lt"/>
              <a:buAutoNum type="arabicPeriod" startAt="8"/>
            </a:pPr>
            <a:r>
              <a:rPr lang="ar-EG" sz="2800" b="1" dirty="0">
                <a:solidFill>
                  <a:prstClr val="black"/>
                </a:solidFill>
              </a:rPr>
              <a:t>تقوم العلاقات العامة بالإعمال المتنوعة التي تقوم بها الإدارات الأخرى.</a:t>
            </a:r>
          </a:p>
          <a:p>
            <a:pPr marL="514350" lvl="0" indent="-514350" algn="just" rtl="1">
              <a:buClr>
                <a:srgbClr val="0BD0D9"/>
              </a:buClr>
              <a:buFont typeface="+mj-lt"/>
              <a:buAutoNum type="arabicPeriod" startAt="8"/>
            </a:pPr>
            <a:r>
              <a:rPr lang="ar-EG" sz="2800" b="1" dirty="0">
                <a:solidFill>
                  <a:prstClr val="black"/>
                </a:solidFill>
              </a:rPr>
              <a:t>إقامة علاقات ودية مع المساهمين وهؤلاء ينحصر اهتمامهم في تأمين استثماراتهم.</a:t>
            </a:r>
          </a:p>
          <a:p>
            <a:pPr marL="514350" lvl="0" indent="-514350" algn="just" rtl="1">
              <a:buClr>
                <a:srgbClr val="0BD0D9"/>
              </a:buClr>
              <a:buFont typeface="+mj-lt"/>
              <a:buAutoNum type="arabicPeriod" startAt="8"/>
            </a:pPr>
            <a:r>
              <a:rPr lang="ar-EG" sz="2800" b="1" dirty="0">
                <a:solidFill>
                  <a:prstClr val="black"/>
                </a:solidFill>
              </a:rPr>
              <a:t>اهتمامها بتلقي رغبات الموزعين وملاحظاتهم ومقترحاتهم.</a:t>
            </a:r>
          </a:p>
          <a:p>
            <a:pPr marL="514350" lvl="0" indent="-514350" algn="just" rtl="1">
              <a:buClr>
                <a:srgbClr val="0BD0D9"/>
              </a:buClr>
              <a:buFont typeface="+mj-lt"/>
              <a:buAutoNum type="arabicPeriod" startAt="8"/>
            </a:pPr>
            <a:r>
              <a:rPr lang="ar-EG" sz="2800" b="1" dirty="0" smtClean="0">
                <a:solidFill>
                  <a:prstClr val="black"/>
                </a:solidFill>
              </a:rPr>
              <a:t>انشاء </a:t>
            </a:r>
            <a:r>
              <a:rPr lang="ar-EG" sz="2800" b="1" dirty="0">
                <a:solidFill>
                  <a:prstClr val="black"/>
                </a:solidFill>
              </a:rPr>
              <a:t>الصلات الطيبة بين المستهلكين والمؤسسة للترويج للمؤسسة لأنه يؤدي الى الترويج للسلع.</a:t>
            </a:r>
          </a:p>
          <a:p>
            <a:pPr marL="514350" lvl="0" indent="-514350" algn="just" rtl="1">
              <a:buClr>
                <a:srgbClr val="0BD0D9"/>
              </a:buClr>
              <a:buFont typeface="+mj-lt"/>
              <a:buAutoNum type="arabicPeriod" startAt="8"/>
            </a:pPr>
            <a:r>
              <a:rPr lang="ar-EG" sz="2800" b="1" dirty="0" smtClean="0">
                <a:solidFill>
                  <a:prstClr val="black"/>
                </a:solidFill>
              </a:rPr>
              <a:t>تنمية </a:t>
            </a:r>
            <a:r>
              <a:rPr lang="ar-EG" sz="2800" b="1" dirty="0">
                <a:solidFill>
                  <a:prstClr val="black"/>
                </a:solidFill>
              </a:rPr>
              <a:t>الشعور بالمسؤولية الاجتماعية والقومية لدى المواطنين ومساعدتهم على تحمل المسؤولية في رسم السياسة العامة للمنظمة وحل مشاكلها.</a:t>
            </a:r>
          </a:p>
          <a:p>
            <a:pPr marL="514350" marR="0" lvl="0" indent="-514350" algn="just" rtl="1">
              <a:spcBef>
                <a:spcPts val="0"/>
              </a:spcBef>
              <a:spcAft>
                <a:spcPts val="0"/>
              </a:spcAft>
              <a:buSzPts val="1600"/>
              <a:buFont typeface="+mj-lt"/>
              <a:buAutoNum type="arabicPeriod" startAt="8"/>
            </a:pPr>
            <a:endParaRPr lang="en-US" sz="3200" b="1" dirty="0">
              <a:latin typeface="Calibri"/>
              <a:ea typeface="Calibri"/>
              <a:cs typeface="Arial"/>
            </a:endParaRPr>
          </a:p>
        </p:txBody>
      </p:sp>
    </p:spTree>
    <p:extLst>
      <p:ext uri="{BB962C8B-B14F-4D97-AF65-F5344CB8AC3E}">
        <p14:creationId xmlns:p14="http://schemas.microsoft.com/office/powerpoint/2010/main" val="2345504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Effect transition="in" filter="fade">
                                      <p:cBhvr>
                                        <p:cTn id="35" dur="1000"/>
                                        <p:tgtEl>
                                          <p:spTgt spid="4">
                                            <p:txEl>
                                              <p:pRg st="3" end="3"/>
                                            </p:txEl>
                                          </p:spTgt>
                                        </p:tgtEl>
                                      </p:cBhvr>
                                    </p:animEffect>
                                    <p:anim calcmode="lin" valueType="num">
                                      <p:cBhvr>
                                        <p:cTn id="3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animEffect transition="in" filter="fade">
                                      <p:cBhvr>
                                        <p:cTn id="42" dur="1000"/>
                                        <p:tgtEl>
                                          <p:spTgt spid="4">
                                            <p:txEl>
                                              <p:pRg st="4" end="4"/>
                                            </p:txEl>
                                          </p:spTgt>
                                        </p:tgtEl>
                                      </p:cBhvr>
                                    </p:animEffect>
                                    <p:anim calcmode="lin" valueType="num">
                                      <p:cBhvr>
                                        <p:cTn id="4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txEl>
                                              <p:pRg st="5" end="5"/>
                                            </p:txEl>
                                          </p:spTgt>
                                        </p:tgtEl>
                                        <p:attrNameLst>
                                          <p:attrName>style.visibility</p:attrName>
                                        </p:attrNameLst>
                                      </p:cBhvr>
                                      <p:to>
                                        <p:strVal val="visible"/>
                                      </p:to>
                                    </p:set>
                                    <p:animEffect transition="in" filter="fade">
                                      <p:cBhvr>
                                        <p:cTn id="49" dur="1000"/>
                                        <p:tgtEl>
                                          <p:spTgt spid="4">
                                            <p:txEl>
                                              <p:pRg st="5" end="5"/>
                                            </p:txEl>
                                          </p:spTgt>
                                        </p:tgtEl>
                                      </p:cBhvr>
                                    </p:animEffect>
                                    <p:anim calcmode="lin" valueType="num">
                                      <p:cBhvr>
                                        <p:cTn id="50"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23528" y="692696"/>
            <a:ext cx="8496944" cy="5760640"/>
          </a:xfrm>
        </p:spPr>
        <p:style>
          <a:lnRef idx="1">
            <a:schemeClr val="accent4"/>
          </a:lnRef>
          <a:fillRef idx="2">
            <a:schemeClr val="accent4"/>
          </a:fillRef>
          <a:effectRef idx="1">
            <a:schemeClr val="accent4"/>
          </a:effectRef>
          <a:fontRef idx="minor">
            <a:schemeClr val="dk1"/>
          </a:fontRef>
        </p:style>
        <p:txBody>
          <a:bodyPr>
            <a:normAutofit/>
          </a:bodyPr>
          <a:lstStyle/>
          <a:p>
            <a:pPr marL="0" lvl="0" indent="0" algn="ctr" rtl="1">
              <a:buClr>
                <a:srgbClr val="0BD0D9"/>
              </a:buClr>
              <a:buNone/>
            </a:pPr>
            <a:r>
              <a:rPr lang="ar-EG" sz="4000" b="1" dirty="0" smtClean="0">
                <a:solidFill>
                  <a:srgbClr val="FF0000"/>
                </a:solidFill>
                <a:ea typeface="Times New Roman"/>
                <a:cs typeface="Times New Roman"/>
              </a:rPr>
              <a:t>7</a:t>
            </a:r>
            <a:endParaRPr lang="ar-EG" sz="3200" b="1" dirty="0" smtClean="0">
              <a:solidFill>
                <a:srgbClr val="FF0000"/>
              </a:solidFill>
              <a:ea typeface="Times New Roman"/>
              <a:cs typeface="Times New Roman"/>
            </a:endParaRPr>
          </a:p>
          <a:p>
            <a:pPr marL="0" indent="0" algn="ctr" rtl="1">
              <a:buNone/>
            </a:pPr>
            <a:r>
              <a:rPr lang="ar-EG" sz="3200" b="1" dirty="0"/>
              <a:t>ولكي تحقق العلاقات العامة أهدافها بدقة ووضوح فإنها تستعين بوسائل وأساليب اتصالية متنوعة </a:t>
            </a:r>
            <a:endParaRPr lang="ar-EG" sz="3200" b="1" dirty="0" smtClean="0"/>
          </a:p>
          <a:p>
            <a:pPr marL="0" indent="0" algn="ctr" rtl="1">
              <a:buNone/>
            </a:pPr>
            <a:r>
              <a:rPr lang="ar-EG" sz="3200" b="1" dirty="0" smtClean="0"/>
              <a:t>وبرامج </a:t>
            </a:r>
            <a:r>
              <a:rPr lang="ar-EG" sz="3200" b="1" dirty="0"/>
              <a:t>تعليمية متطورة مختلفة، </a:t>
            </a:r>
            <a:endParaRPr lang="ar-EG" sz="3200" b="1" dirty="0" smtClean="0"/>
          </a:p>
          <a:p>
            <a:pPr marL="0" indent="0" algn="ctr" rtl="1">
              <a:buNone/>
            </a:pPr>
            <a:r>
              <a:rPr lang="ar-EG" sz="3200" b="1" dirty="0" smtClean="0"/>
              <a:t>وتشجع </a:t>
            </a:r>
            <a:r>
              <a:rPr lang="ar-EG" sz="3200" b="1" dirty="0"/>
              <a:t>الأنشطة الترفيهية كالرحلات والمسابقات الرياضية، وتسهم في حل مشاكل العاملين، </a:t>
            </a:r>
            <a:endParaRPr lang="ar-EG" sz="3200" b="1" dirty="0" smtClean="0"/>
          </a:p>
          <a:p>
            <a:pPr marL="0" indent="0" algn="ctr" rtl="1">
              <a:buNone/>
            </a:pPr>
            <a:r>
              <a:rPr lang="ar-EG" sz="3200" b="1" dirty="0" smtClean="0"/>
              <a:t>وتوفير </a:t>
            </a:r>
            <a:r>
              <a:rPr lang="ar-EG" sz="3200" b="1" dirty="0"/>
              <a:t>ظروف الاستقرار لهم، </a:t>
            </a:r>
            <a:endParaRPr lang="ar-EG" sz="3200" b="1" dirty="0" smtClean="0"/>
          </a:p>
          <a:p>
            <a:pPr marL="0" indent="0" algn="ctr" rtl="1">
              <a:buNone/>
            </a:pPr>
            <a:r>
              <a:rPr lang="ar-EG" sz="3200" b="1" dirty="0" smtClean="0"/>
              <a:t>فضلاً </a:t>
            </a:r>
            <a:r>
              <a:rPr lang="ar-EG" sz="3200" b="1" dirty="0"/>
              <a:t>عن أنها تعمل على تعزيز علاقاتها مع المتعاملين معها والتي تساعد وبشكل إيجابي على تقوية الثقة والاحترام </a:t>
            </a:r>
            <a:r>
              <a:rPr lang="ar-EG" sz="3200" b="1" dirty="0" smtClean="0"/>
              <a:t>المتبادل.</a:t>
            </a:r>
            <a:endParaRPr lang="en-US" sz="3200" b="1" dirty="0"/>
          </a:p>
        </p:txBody>
      </p:sp>
    </p:spTree>
    <p:extLst>
      <p:ext uri="{BB962C8B-B14F-4D97-AF65-F5344CB8AC3E}">
        <p14:creationId xmlns:p14="http://schemas.microsoft.com/office/powerpoint/2010/main" val="14264364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95536" y="908720"/>
            <a:ext cx="8291264" cy="5446205"/>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ctr">
              <a:buNone/>
            </a:pPr>
            <a:r>
              <a:rPr lang="en-US" sz="4400" b="1" smtClean="0">
                <a:solidFill>
                  <a:srgbClr val="FF0000"/>
                </a:solidFill>
                <a:cs typeface="PT Bold Heading" pitchFamily="2" charset="-78"/>
              </a:rPr>
              <a:t>8</a:t>
            </a:r>
            <a:endParaRPr lang="en-US" sz="4400" b="1" dirty="0" smtClean="0">
              <a:solidFill>
                <a:srgbClr val="FF0000"/>
              </a:solidFill>
              <a:cs typeface="PT Bold Heading" pitchFamily="2" charset="-78"/>
            </a:endParaRPr>
          </a:p>
          <a:p>
            <a:pPr marL="0" indent="0" algn="ctr">
              <a:buNone/>
            </a:pPr>
            <a:r>
              <a:rPr lang="en-US" sz="4400" b="1" dirty="0" smtClean="0">
                <a:solidFill>
                  <a:srgbClr val="FF0000"/>
                </a:solidFill>
                <a:cs typeface="PT Bold Heading" pitchFamily="2" charset="-78"/>
              </a:rPr>
              <a:t>Thanks a lot…….</a:t>
            </a:r>
          </a:p>
          <a:p>
            <a:pPr marL="0" indent="0" algn="ctr">
              <a:buNone/>
            </a:pPr>
            <a:r>
              <a:rPr lang="en-US" sz="4400" b="1" dirty="0" smtClean="0">
                <a:solidFill>
                  <a:srgbClr val="FF0000"/>
                </a:solidFill>
                <a:cs typeface="PT Bold Heading" pitchFamily="2" charset="-78"/>
              </a:rPr>
              <a:t>Dr. </a:t>
            </a:r>
            <a:r>
              <a:rPr lang="en-US" sz="4400" b="1" dirty="0" err="1" smtClean="0">
                <a:solidFill>
                  <a:srgbClr val="FF0000"/>
                </a:solidFill>
                <a:cs typeface="PT Bold Heading" pitchFamily="2" charset="-78"/>
              </a:rPr>
              <a:t>Ghada</a:t>
            </a:r>
            <a:r>
              <a:rPr lang="en-US" sz="4400" b="1" dirty="0" smtClean="0">
                <a:solidFill>
                  <a:srgbClr val="FF0000"/>
                </a:solidFill>
                <a:cs typeface="PT Bold Heading" pitchFamily="2" charset="-78"/>
              </a:rPr>
              <a:t> </a:t>
            </a:r>
            <a:r>
              <a:rPr lang="en-US" sz="4400" b="1" dirty="0" err="1" smtClean="0">
                <a:solidFill>
                  <a:srgbClr val="FF0000"/>
                </a:solidFill>
                <a:cs typeface="PT Bold Heading" pitchFamily="2" charset="-78"/>
              </a:rPr>
              <a:t>Mamdouh</a:t>
            </a:r>
            <a:endParaRPr lang="en-US" sz="4400" b="1" dirty="0" smtClean="0">
              <a:solidFill>
                <a:srgbClr val="FF0000"/>
              </a:solidFill>
              <a:cs typeface="PT Bold Heading" pitchFamily="2" charset="-78"/>
            </a:endParaRPr>
          </a:p>
          <a:p>
            <a:pPr marL="0" indent="0" algn="ctr">
              <a:buNone/>
            </a:pPr>
            <a:r>
              <a:rPr lang="ar-EG" sz="4400" b="1" dirty="0" smtClean="0">
                <a:solidFill>
                  <a:srgbClr val="FF0000"/>
                </a:solidFill>
                <a:cs typeface="PT Bold Heading" pitchFamily="2" charset="-78"/>
              </a:rPr>
              <a:t>للتواصل:</a:t>
            </a:r>
          </a:p>
          <a:p>
            <a:pPr marL="0" indent="0" algn="ctr">
              <a:buNone/>
            </a:pPr>
            <a:r>
              <a:rPr lang="en-US" sz="4400" b="1" dirty="0" smtClean="0">
                <a:solidFill>
                  <a:srgbClr val="FF0000"/>
                </a:solidFill>
                <a:cs typeface="PT Bold Heading" pitchFamily="2" charset="-78"/>
              </a:rPr>
              <a:t>Ghada420.gms@gmail.com</a:t>
            </a:r>
            <a:endParaRPr lang="ar-EG" sz="4400" b="1" dirty="0" smtClean="0">
              <a:solidFill>
                <a:srgbClr val="FF0000"/>
              </a:solidFill>
              <a:cs typeface="PT Bold Heading" pitchFamily="2" charset="-78"/>
            </a:endParaRPr>
          </a:p>
        </p:txBody>
      </p:sp>
    </p:spTree>
    <p:extLst>
      <p:ext uri="{BB962C8B-B14F-4D97-AF65-F5344CB8AC3E}">
        <p14:creationId xmlns:p14="http://schemas.microsoft.com/office/powerpoint/2010/main" val="2463118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Effect transition="in" filter="fade">
                                      <p:cBhvr>
                                        <p:cTn id="35" dur="1000"/>
                                        <p:tgtEl>
                                          <p:spTgt spid="4">
                                            <p:txEl>
                                              <p:pRg st="3" end="3"/>
                                            </p:txEl>
                                          </p:spTgt>
                                        </p:tgtEl>
                                      </p:cBhvr>
                                    </p:animEffect>
                                    <p:anim calcmode="lin" valueType="num">
                                      <p:cBhvr>
                                        <p:cTn id="3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animEffect transition="in" filter="fade">
                                      <p:cBhvr>
                                        <p:cTn id="42" dur="1000"/>
                                        <p:tgtEl>
                                          <p:spTgt spid="4">
                                            <p:txEl>
                                              <p:pRg st="4" end="4"/>
                                            </p:txEl>
                                          </p:spTgt>
                                        </p:tgtEl>
                                      </p:cBhvr>
                                    </p:animEffect>
                                    <p:anim calcmode="lin" valueType="num">
                                      <p:cBhvr>
                                        <p:cTn id="4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1393</TotalTime>
  <Words>528</Words>
  <Application>Microsoft Office PowerPoint</Application>
  <PresentationFormat>On-screen Show (4:3)</PresentationFormat>
  <Paragraphs>55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مقرر العلاقات العامة المحاضرة الثالثة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19</cp:revision>
  <dcterms:created xsi:type="dcterms:W3CDTF">2020-03-24T00:59:16Z</dcterms:created>
  <dcterms:modified xsi:type="dcterms:W3CDTF">2020-04-02T07:52:18Z</dcterms:modified>
</cp:coreProperties>
</file>